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tags/tag5.xml" ContentType="application/vnd.openxmlformats-officedocument.presentationml.tags+xml"/>
  <Override PartName="/ppt/charts/chart2.xml" ContentType="application/vnd.openxmlformats-officedocument.drawingml.chart+xml"/>
  <Override PartName="/ppt/comments/comment1.xml" ContentType="application/vnd.openxmlformats-officedocument.presentationml.comments+xml"/>
  <Override PartName="/ppt/tags/tag6.xml" ContentType="application/vnd.openxmlformats-officedocument.presentationml.tags+xml"/>
  <Override PartName="/ppt/charts/chart3.xml" ContentType="application/vnd.openxmlformats-officedocument.drawingml.chart+xml"/>
  <Override PartName="/ppt/tags/tag7.xml" ContentType="application/vnd.openxmlformats-officedocument.presentationml.tags+xml"/>
  <Override PartName="/ppt/charts/chart4.xml" ContentType="application/vnd.openxmlformats-officedocument.drawingml.chart+xml"/>
  <Override PartName="/ppt/tags/tag8.xml" ContentType="application/vnd.openxmlformats-officedocument.presentationml.tags+xml"/>
  <Override PartName="/ppt/charts/chart5.xml" ContentType="application/vnd.openxmlformats-officedocument.drawingml.chart+xml"/>
  <Override PartName="/ppt/tags/tag9.xml" ContentType="application/vnd.openxmlformats-officedocument.presentationml.tags+xml"/>
  <Override PartName="/ppt/charts/chart6.xml" ContentType="application/vnd.openxmlformats-officedocument.drawingml.chart+xml"/>
  <Override PartName="/ppt/tags/tag10.xml" ContentType="application/vnd.openxmlformats-officedocument.presentationml.tags+xml"/>
  <Override PartName="/ppt/charts/chart7.xml" ContentType="application/vnd.openxmlformats-officedocument.drawingml.chart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na Schlien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47" autoAdjust="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-Arbeitsmappe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-Arbeitsmappe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-Arbeitsmappe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-Arbeitsmappe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-Arbeitsmappe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-Arbeitsmappe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-Arbeitsmappe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cat>
            <c:strRef>
              <c:f>Tabelle1!$A$2:$A$5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14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566143372703412"/>
          <c:y val="0.33596555118110238"/>
          <c:w val="0.13088566272965879"/>
          <c:h val="0.143693897637795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cat>
            <c:strRef>
              <c:f>Tabelle1!$A$2:$A$5</c:f>
              <c:strCache>
                <c:ptCount val="3"/>
                <c:pt idx="0">
                  <c:v>Ja</c:v>
                </c:pt>
                <c:pt idx="1">
                  <c:v>Nein</c:v>
                </c:pt>
                <c:pt idx="2">
                  <c:v>Jüngere finanzieren Renten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7</c:v>
                </c:pt>
                <c:pt idx="1">
                  <c:v>15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30201771653543"/>
          <c:y val="7.3521653543307086E-2"/>
          <c:w val="0.23864648950131234"/>
          <c:h val="0.643581692913385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20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cat>
            <c:strRef>
              <c:f>Tabelle1!$A$2:$A$9</c:f>
              <c:strCache>
                <c:ptCount val="8"/>
                <c:pt idx="0">
                  <c:v>Keine Kinder</c:v>
                </c:pt>
                <c:pt idx="1">
                  <c:v>1 Kind</c:v>
                </c:pt>
                <c:pt idx="2">
                  <c:v>2 Kinder</c:v>
                </c:pt>
                <c:pt idx="3">
                  <c:v>3 Kinder</c:v>
                </c:pt>
                <c:pt idx="4">
                  <c:v>4 Kinder</c:v>
                </c:pt>
                <c:pt idx="5">
                  <c:v>5 Kinder</c:v>
                </c:pt>
                <c:pt idx="6">
                  <c:v>6 Kinder</c:v>
                </c:pt>
                <c:pt idx="7">
                  <c:v>7 oder mehr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3.7</c:v>
                </c:pt>
                <c:pt idx="1">
                  <c:v>18.5</c:v>
                </c:pt>
                <c:pt idx="2">
                  <c:v>29.6</c:v>
                </c:pt>
                <c:pt idx="3">
                  <c:v>14.8</c:v>
                </c:pt>
                <c:pt idx="4">
                  <c:v>18.5</c:v>
                </c:pt>
                <c:pt idx="5">
                  <c:v>11.1</c:v>
                </c:pt>
                <c:pt idx="6">
                  <c:v>1</c:v>
                </c:pt>
                <c:pt idx="7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796817585301842"/>
          <c:y val="0.13092249015748031"/>
          <c:w val="0.26953182414698162"/>
          <c:h val="0.666280019685039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cat>
            <c:strRef>
              <c:f>Tabelle1!$A$2:$A$6</c:f>
              <c:strCache>
                <c:ptCount val="5"/>
                <c:pt idx="0">
                  <c:v>Keine Kinder</c:v>
                </c:pt>
                <c:pt idx="1">
                  <c:v>1 Kind</c:v>
                </c:pt>
                <c:pt idx="2">
                  <c:v>2 Kinder</c:v>
                </c:pt>
                <c:pt idx="3">
                  <c:v>3 Kinder</c:v>
                </c:pt>
                <c:pt idx="4">
                  <c:v>4 +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22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cat>
            <c:strRef>
              <c:f>Tabelle1!$A$2:$A$6</c:f>
              <c:strCache>
                <c:ptCount val="5"/>
                <c:pt idx="0">
                  <c:v>Keine Kinder</c:v>
                </c:pt>
                <c:pt idx="1">
                  <c:v>1 Kind</c:v>
                </c:pt>
                <c:pt idx="2">
                  <c:v>2 Kinder</c:v>
                </c:pt>
                <c:pt idx="3">
                  <c:v>3 Kinder</c:v>
                </c:pt>
                <c:pt idx="4">
                  <c:v>4 +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17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5"/>
              </a:solidFill>
            </c:spPr>
          </c:dPt>
          <c:cat>
            <c:strRef>
              <c:f>Tabelle1!$A$2:$A$5</c:f>
              <c:strCache>
                <c:ptCount val="4"/>
                <c:pt idx="0">
                  <c:v>Keine Meinung</c:v>
                </c:pt>
                <c:pt idx="1">
                  <c:v>nicht finanzierbar</c:v>
                </c:pt>
                <c:pt idx="2">
                  <c:v>nicht gut</c:v>
                </c:pt>
                <c:pt idx="3">
                  <c:v>grundsätzlich gut, aber nicht mehr umsetzbar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6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819264"/>
        <c:axId val="73820800"/>
      </c:barChart>
      <c:catAx>
        <c:axId val="73819264"/>
        <c:scaling>
          <c:orientation val="minMax"/>
        </c:scaling>
        <c:delete val="0"/>
        <c:axPos val="b"/>
        <c:majorTickMark val="out"/>
        <c:minorTickMark val="none"/>
        <c:tickLblPos val="nextTo"/>
        <c:crossAx val="73820800"/>
        <c:crosses val="autoZero"/>
        <c:auto val="1"/>
        <c:lblAlgn val="ctr"/>
        <c:lblOffset val="100"/>
        <c:noMultiLvlLbl val="0"/>
      </c:catAx>
      <c:valAx>
        <c:axId val="7382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81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8-23T09:59:33.872" idx="1">
    <p:pos x="10" y="10"/>
    <p:text>was ist der unterschied zwischen "ja" und "jüngere finanzieren Renten"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C0BC10-75C7-4EDA-BCC4-5F88366426AD}" type="datetimeFigureOut">
              <a:rPr lang="de-DE" smtClean="0"/>
              <a:t>12.09.2012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25FF0-6BD6-4F0B-B622-4D20FEFDE448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Europanurmituns.WM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 Projekt der 10a des GGL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/>
              <a:t>Generationenvertrag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39746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2"/>
    </mc:Choice>
    <mc:Fallback xmlns="">
      <p:transition spd="slow" advTm="20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viele Kinder haben Sie?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30-  59 Jährige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151798381"/>
              </p:ext>
            </p:extLst>
          </p:nvPr>
        </p:nvGraphicFramePr>
        <p:xfrm>
          <a:off x="1547664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270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7"/>
    </mc:Choice>
    <mc:Fallback xmlns="">
      <p:transition spd="slow" advTm="59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viele Kinder </a:t>
            </a:r>
            <a:r>
              <a:rPr lang="de-DE" dirty="0" smtClean="0"/>
              <a:t>möchten Sie haben?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15- 29 Jährige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877160950"/>
              </p:ext>
            </p:extLst>
          </p:nvPr>
        </p:nvGraphicFramePr>
        <p:xfrm>
          <a:off x="1547664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7859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9"/>
    </mc:Choice>
    <mc:Fallback xmlns="">
      <p:transition spd="slow" advTm="71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Zufriedenheit mit dem gesetzlichen Rentensystem</a:t>
            </a:r>
            <a:endParaRPr lang="de-DE" sz="2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Vielen Rentnern reicht die gesetzliche Rente nicht </a:t>
            </a:r>
            <a:r>
              <a:rPr lang="de-DE" dirty="0" smtClean="0"/>
              <a:t>aus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Fast alle Befragten halten die private Altersvorsorge für die sicherste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Alle Generationen sehen keine Zukunft im Generationenvertrag</a:t>
            </a: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5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82"/>
    </mc:Choice>
    <mc:Fallback xmlns="">
      <p:transition spd="slow" advTm="89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de-DE" sz="2400" dirty="0" smtClean="0"/>
              <a:t>Zufriedenheit der </a:t>
            </a:r>
            <a:r>
              <a:rPr lang="de-DE" sz="2400" dirty="0"/>
              <a:t>B</a:t>
            </a:r>
            <a:r>
              <a:rPr lang="de-DE" sz="2400" dirty="0" smtClean="0"/>
              <a:t>evölkerung mit dem Generationenvertrag</a:t>
            </a:r>
            <a:endParaRPr lang="de-DE" sz="24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5736984"/>
              </p:ext>
            </p:extLst>
          </p:nvPr>
        </p:nvGraphicFramePr>
        <p:xfrm>
          <a:off x="323528" y="1582738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31"/>
    </mc:Choice>
    <mc:Fallback xmlns="">
      <p:transition spd="slow" advTm="993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Alternativen und Zusätze zur gesetzlichen Rente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Betriebliche Altersvorsorge</a:t>
            </a:r>
          </a:p>
          <a:p>
            <a:r>
              <a:rPr lang="de-DE" dirty="0" smtClean="0"/>
              <a:t>Geldanlagen</a:t>
            </a:r>
          </a:p>
          <a:p>
            <a:r>
              <a:rPr lang="de-DE" dirty="0" smtClean="0"/>
              <a:t>Riesterrente</a:t>
            </a:r>
          </a:p>
          <a:p>
            <a:r>
              <a:rPr lang="de-DE" dirty="0" smtClean="0"/>
              <a:t>Immobilien</a:t>
            </a:r>
          </a:p>
          <a:p>
            <a:r>
              <a:rPr lang="de-DE" dirty="0" smtClean="0"/>
              <a:t>Gold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510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23"/>
    </mc:Choice>
    <mc:Fallback xmlns="">
      <p:transition spd="slow" advTm="56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Lösungsvorschlag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Mehr als 50 % der Bevölkerung weiß nichts über den Generationenvertrag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Mehr Informationen sind nötig</a:t>
            </a:r>
          </a:p>
          <a:p>
            <a:pPr lvl="1">
              <a:buFont typeface="Wingdings"/>
              <a:buChar char="à"/>
            </a:pPr>
            <a:r>
              <a:rPr lang="de-DE" dirty="0" smtClean="0">
                <a:solidFill>
                  <a:schemeClr val="tx1"/>
                </a:solidFill>
                <a:sym typeface="Wingdings" pitchFamily="2" charset="2"/>
              </a:rPr>
              <a:t>Aufklärung in den Lehrplan integrieren</a:t>
            </a:r>
          </a:p>
          <a:p>
            <a:pPr lvl="1">
              <a:buFont typeface="Wingdings"/>
              <a:buChar char="à"/>
            </a:pPr>
            <a:r>
              <a:rPr lang="de-DE" dirty="0" smtClean="0">
                <a:solidFill>
                  <a:schemeClr val="tx1"/>
                </a:solidFill>
                <a:sym typeface="Wingdings" pitchFamily="2" charset="2"/>
              </a:rPr>
              <a:t>Werbekampagne um den Rest der Bevölkerung aufzuklären</a:t>
            </a: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endParaRPr lang="de-DE" dirty="0" smtClean="0"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765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9"/>
    </mc:Choice>
    <mc:Fallback xmlns="">
      <p:transition spd="slow" advTm="9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Lösungsvorschlag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Abschaffung des Generationenvertrags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Jeder bekommt ein Konto, auf welches der Betrag der gesetzlichen </a:t>
            </a:r>
            <a:r>
              <a:rPr lang="de-DE" dirty="0">
                <a:sym typeface="Wingdings" pitchFamily="2" charset="2"/>
              </a:rPr>
              <a:t>R</a:t>
            </a:r>
            <a:r>
              <a:rPr lang="de-DE" dirty="0" smtClean="0">
                <a:sym typeface="Wingdings" pitchFamily="2" charset="2"/>
              </a:rPr>
              <a:t>ente monatlich überwiesen wird. Auf dieses Geld hat man bis zum Antritt der Rente keinen Zugriff. Das Geld soll auch von den Banken hoch verzinst werden.</a:t>
            </a:r>
          </a:p>
          <a:p>
            <a:pPr>
              <a:buFont typeface="Wingdings"/>
              <a:buChar char="à"/>
            </a:pPr>
            <a:r>
              <a:rPr lang="de-DE" dirty="0">
                <a:sym typeface="Wingdings" pitchFamily="2" charset="2"/>
              </a:rPr>
              <a:t> </a:t>
            </a:r>
            <a:r>
              <a:rPr lang="de-DE" dirty="0" smtClean="0">
                <a:sym typeface="Wingdings" pitchFamily="2" charset="2"/>
              </a:rPr>
              <a:t>Es muss einen Mindestbetrag geben, der monatlich eingezahlt wird. Kann dies nicht geschehen, so muss der Staat Zuschüsse zahlen.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Ausgezahlter Grundbetrag muss höher als Arbeitslosengeld 2 sein</a:t>
            </a:r>
          </a:p>
          <a:p>
            <a:pPr>
              <a:buFont typeface="Wingdings"/>
              <a:buChar char="à"/>
            </a:pPr>
            <a:r>
              <a:rPr lang="de-DE" dirty="0"/>
              <a:t>Wenn man mehr Geld für seine Rente haben möchte kann man sich auf einem anderen Konto extra Geld anlegen</a:t>
            </a:r>
          </a:p>
          <a:p>
            <a:pPr marL="0" indent="0">
              <a:buNone/>
            </a:pP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426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27"/>
    </mc:Choice>
    <mc:Fallback xmlns="">
      <p:transition spd="slow" advTm="279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Lösungsvorschlag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Umlage der Renten der </a:t>
            </a:r>
            <a:r>
              <a:rPr lang="de-DE" dirty="0"/>
              <a:t>R</a:t>
            </a:r>
            <a:r>
              <a:rPr lang="de-DE" dirty="0" smtClean="0"/>
              <a:t>uheständler, da diejenigen, die jetzt von der gesetzlichen Rente leben, nach Abschaffung nichts mehr haben. Auch die, die bereits viel eingezahlt haben benötigen staatliche Unterstützung.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Geld für die Umlage dieser Renten wird benötigt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Hohe Versteuerung des Stroms </a:t>
            </a:r>
            <a:r>
              <a:rPr lang="de-DE" sz="2000" dirty="0" smtClean="0">
                <a:sym typeface="Wingdings" pitchFamily="2" charset="2"/>
              </a:rPr>
              <a:t></a:t>
            </a:r>
            <a:r>
              <a:rPr lang="de-DE" dirty="0" smtClean="0">
                <a:sym typeface="Wingdings" pitchFamily="2" charset="2"/>
              </a:rPr>
              <a:t> Verbesserung der Umwelt und sichere Einnahmen für den Staat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Zeitweiser Ausstieg der Länder aus dem Euro, die Schulden haben (Griechenland), da Deutschland das Geld selber braucht </a:t>
            </a:r>
          </a:p>
          <a:p>
            <a:pPr>
              <a:buFont typeface="Wingdings"/>
              <a:buChar char="à"/>
            </a:pPr>
            <a:r>
              <a:rPr lang="de-DE" dirty="0">
                <a:sym typeface="Wingdings" pitchFamily="2" charset="2"/>
              </a:rPr>
              <a:t>Einführung der Vermögenssteuer (bis 50%)</a:t>
            </a:r>
          </a:p>
          <a:p>
            <a:pPr marL="0" indent="0">
              <a:buNone/>
            </a:pPr>
            <a:endParaRPr lang="de-DE" dirty="0" smtClean="0"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822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56"/>
    </mc:Choice>
    <mc:Fallback xmlns="">
      <p:transition spd="slow" advTm="393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Lösungsvorschlag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>
                <a:sym typeface="Wingdings" pitchFamily="2" charset="2"/>
              </a:rPr>
              <a:t>Da vor allem die Jüngeren von einem neuen Gesetz betroffen sind, muss ein Volksentscheid der 16- 60 jährigen erfolgen (Infos!!!). 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Werbung für den Volksentscheid, für hohe Beteiligungsquote</a:t>
            </a: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Europa- und Landespolitik muss transparenter sein, damit man den </a:t>
            </a:r>
            <a:r>
              <a:rPr lang="de-DE" dirty="0" err="1" smtClean="0">
                <a:sym typeface="Wingdings" pitchFamily="2" charset="2"/>
              </a:rPr>
              <a:t>polit</a:t>
            </a:r>
            <a:r>
              <a:rPr lang="de-DE" dirty="0" smtClean="0">
                <a:sym typeface="Wingdings" pitchFamily="2" charset="2"/>
              </a:rPr>
              <a:t>. Entscheidungen folgen kann</a:t>
            </a:r>
          </a:p>
          <a:p>
            <a:pPr marL="0" indent="0">
              <a:buNone/>
            </a:pPr>
            <a:endParaRPr lang="de-DE" dirty="0" smtClean="0">
              <a:sym typeface="Wingdings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itchFamily="2" charset="2"/>
            </a:endParaRPr>
          </a:p>
          <a:p>
            <a:pPr marL="0" indent="0">
              <a:buNone/>
            </a:pPr>
            <a:endParaRPr lang="de-DE" dirty="0"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70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19"/>
    </mc:Choice>
    <mc:Fallback xmlns="">
      <p:transition spd="slow" advTm="160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Unser Lösungsvorschlag ist in den ersten Überlegungen auf Deutschland abgestimmt. Wenn die Lösung erfolgreich ist, wäre es für ganz Europa denkbar. Unsere englische Partnerschule hat nämlich bereits ähnliche Ideen.</a:t>
            </a:r>
          </a:p>
          <a:p>
            <a:r>
              <a:rPr lang="de-DE" dirty="0" smtClean="0"/>
              <a:t>Da der Generationenvertrag an sich nicht schlecht ist, sollte man den Gedanken weiterhin in Erinnerung behalten. Wenn sich die Bevölkerungsstruktur wieder ändern sollte, kann man wieder auf ihn zurückgreifen. 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smtClean="0"/>
              <a:t>(stärkere Familienförderung durch höhere Betreuungsgelder, 	mehr Kitas, Infos zum Landesfamilienpass…)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903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09"/>
    </mc:Choice>
    <mc:Fallback xmlns="">
      <p:transition spd="slow" advTm="225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Projektverlauf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Ausgangssituation und Grundidee</a:t>
            </a:r>
          </a:p>
          <a:p>
            <a:r>
              <a:rPr lang="de-DE" dirty="0" smtClean="0"/>
              <a:t>Umfrage: Situation der Bevölkerung? Ihre Stellung zum Generationenvertrag?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smtClean="0"/>
              <a:t>Auswertung der Umfragen</a:t>
            </a:r>
          </a:p>
          <a:p>
            <a:r>
              <a:rPr lang="de-DE" dirty="0" smtClean="0"/>
              <a:t>Lösungsvorschlag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802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38"/>
    </mc:Choice>
    <mc:Fallback xmlns="">
      <p:transition spd="slow" advTm="1033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Film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>
                <a:hlinkClick r:id="rId2" action="ppaction://hlinkfile"/>
              </a:rPr>
              <a:t>Film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4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15"/>
    </mc:Choice>
    <mc:Fallback xmlns="">
      <p:transition spd="slow" advTm="1001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Die heutigen Arbeitnehmer finanzieren die </a:t>
            </a:r>
            <a:r>
              <a:rPr lang="de-DE" dirty="0"/>
              <a:t>R</a:t>
            </a:r>
            <a:r>
              <a:rPr lang="de-DE" dirty="0" smtClean="0"/>
              <a:t>enten der Älteren, indem sie in die Rentenkasse einzahlen, woraus die monatlichen Renten entnommen werden. </a:t>
            </a:r>
          </a:p>
          <a:p>
            <a:pPr marL="0" indent="0">
              <a:buNone/>
            </a:pPr>
            <a:r>
              <a:rPr lang="de-DE" dirty="0" smtClean="0"/>
              <a:t>Die arbeitende Generation stützt dadurch also die Rentner, was als </a:t>
            </a:r>
            <a:r>
              <a:rPr lang="de-DE" u="sng" dirty="0" smtClean="0"/>
              <a:t>Generationenvertrag</a:t>
            </a:r>
            <a:r>
              <a:rPr lang="de-DE" dirty="0" smtClean="0"/>
              <a:t> bezeichnet wird. </a:t>
            </a:r>
          </a:p>
          <a:p>
            <a:pPr marL="0" indent="0">
              <a:buNone/>
            </a:pPr>
            <a:r>
              <a:rPr lang="de-DE" dirty="0" smtClean="0"/>
              <a:t>Dieser funktioniert allerdings nur dann, wenn genug Beitragszahler arbeiten und die immer größer werdende Anzahl der Menschen im Ruhestand finanzieren.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994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14"/>
    </mc:Choice>
    <mc:Fallback xmlns="">
      <p:transition spd="slow" advTm="260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/>
          <a:lstStyle/>
          <a:p>
            <a:r>
              <a:rPr lang="de-DE" dirty="0" smtClean="0"/>
              <a:t>Ursache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1800" dirty="0" smtClean="0"/>
              <a:t>Deutschland wird immer älter</a:t>
            </a:r>
          </a:p>
          <a:p>
            <a:pPr marL="0" indent="0" algn="ctr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dirty="0" smtClean="0"/>
              <a:t>Weniger Kinder werden geboren		Lebenserwartungen steigen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Weniger Geld wird eingezahlt		mehr Rentengelder werden benötigt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 smtClean="0"/>
          </a:p>
          <a:p>
            <a:pPr marL="0" indent="0" algn="ctr">
              <a:buNone/>
            </a:pPr>
            <a:r>
              <a:rPr lang="de-DE" sz="1800" dirty="0" smtClean="0"/>
              <a:t>Das von den arbeitenden eingezahlte Geld deckt die benötigten Rentengelder </a:t>
            </a:r>
            <a:r>
              <a:rPr lang="de-DE" sz="1800" dirty="0"/>
              <a:t>nicht mehr </a:t>
            </a:r>
            <a:endParaRPr lang="de-DE" sz="1800" dirty="0" smtClean="0"/>
          </a:p>
          <a:p>
            <a:pPr marL="0" indent="0" algn="ctr">
              <a:buNone/>
            </a:pPr>
            <a:endParaRPr lang="de-DE" sz="1800" dirty="0"/>
          </a:p>
          <a:p>
            <a:pPr marL="0" indent="0" algn="ctr">
              <a:buNone/>
            </a:pPr>
            <a:endParaRPr lang="de-DE" sz="1800" dirty="0" smtClean="0"/>
          </a:p>
          <a:p>
            <a:pPr marL="0" indent="0" algn="ctr">
              <a:buNone/>
            </a:pPr>
            <a:r>
              <a:rPr lang="de-DE" sz="1800" dirty="0" smtClean="0"/>
              <a:t>Generationenvertrag funktioniert nicht mehr</a:t>
            </a:r>
          </a:p>
        </p:txBody>
      </p:sp>
      <p:sp>
        <p:nvSpPr>
          <p:cNvPr id="12" name="Pfeil nach unten 11"/>
          <p:cNvSpPr/>
          <p:nvPr/>
        </p:nvSpPr>
        <p:spPr>
          <a:xfrm rot="20014709">
            <a:off x="5579880" y="1894695"/>
            <a:ext cx="343205" cy="507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 rot="1779912">
            <a:off x="2866710" y="1892870"/>
            <a:ext cx="343205" cy="507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/>
          <p:cNvSpPr/>
          <p:nvPr/>
        </p:nvSpPr>
        <p:spPr>
          <a:xfrm>
            <a:off x="2763697" y="2780928"/>
            <a:ext cx="343205" cy="507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Pfeil nach unten 14"/>
          <p:cNvSpPr/>
          <p:nvPr/>
        </p:nvSpPr>
        <p:spPr>
          <a:xfrm>
            <a:off x="5779428" y="2804514"/>
            <a:ext cx="343205" cy="507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unten 15"/>
          <p:cNvSpPr/>
          <p:nvPr/>
        </p:nvSpPr>
        <p:spPr>
          <a:xfrm rot="20014709">
            <a:off x="2874812" y="3766904"/>
            <a:ext cx="343205" cy="507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unten 16"/>
          <p:cNvSpPr/>
          <p:nvPr/>
        </p:nvSpPr>
        <p:spPr>
          <a:xfrm rot="1779912">
            <a:off x="5676416" y="3765079"/>
            <a:ext cx="343205" cy="507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unten 18"/>
          <p:cNvSpPr/>
          <p:nvPr/>
        </p:nvSpPr>
        <p:spPr>
          <a:xfrm>
            <a:off x="4355976" y="5013176"/>
            <a:ext cx="343205" cy="507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881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17"/>
    </mc:Choice>
    <mc:Fallback xmlns="">
      <p:transition spd="slow" advTm="215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Umfrageinhalt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  Situation der Bevölkerung:</a:t>
            </a:r>
          </a:p>
          <a:p>
            <a:pPr lvl="2"/>
            <a:r>
              <a:rPr lang="de-DE" sz="1800" dirty="0" smtClean="0"/>
              <a:t>Kenntnisse über den Generationenvertrag</a:t>
            </a:r>
          </a:p>
          <a:p>
            <a:pPr lvl="2"/>
            <a:r>
              <a:rPr lang="de-DE" sz="1800" dirty="0" smtClean="0"/>
              <a:t>Anzahl der Kinder</a:t>
            </a:r>
          </a:p>
          <a:p>
            <a:pPr lvl="2"/>
            <a:r>
              <a:rPr lang="de-DE" sz="1800" dirty="0" smtClean="0"/>
              <a:t>Zufriedenheit mit dem Rentensystem</a:t>
            </a:r>
          </a:p>
          <a:p>
            <a:pPr marL="502920" indent="-457200"/>
            <a:r>
              <a:rPr lang="de-DE" dirty="0" smtClean="0"/>
              <a:t>Alternativvorschläge zur gesetzlichen Rente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43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92"/>
    </mc:Choice>
    <mc:Fallback xmlns="">
      <p:transition spd="slow" advTm="86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Kenntnisse über den Generationenvertrag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60 +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41407593"/>
              </p:ext>
            </p:extLst>
          </p:nvPr>
        </p:nvGraphicFramePr>
        <p:xfrm>
          <a:off x="1619672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6898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2"/>
    </mc:Choice>
    <mc:Fallback xmlns="">
      <p:transition spd="slow" advTm="39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Kenntnisse über den Generationenvertrag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30- 59 Jährige</a:t>
            </a: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365274489"/>
              </p:ext>
            </p:extLst>
          </p:nvPr>
        </p:nvGraphicFramePr>
        <p:xfrm>
          <a:off x="1619672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8106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4"/>
    </mc:Choice>
    <mc:Fallback xmlns="">
      <p:transition spd="slow" advTm="50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Kenntnisse über den Generationenvertrag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15- 29 Jährige</a:t>
            </a: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927783827"/>
              </p:ext>
            </p:extLst>
          </p:nvPr>
        </p:nvGraphicFramePr>
        <p:xfrm>
          <a:off x="1475656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733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5"/>
    </mc:Choice>
    <mc:Fallback xmlns="">
      <p:transition spd="slow" advTm="56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viele Kinder haben Sie?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60+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451249581"/>
              </p:ext>
            </p:extLst>
          </p:nvPr>
        </p:nvGraphicFramePr>
        <p:xfrm>
          <a:off x="1547664" y="17728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5490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18"/>
    </mc:Choice>
    <mc:Fallback xmlns="">
      <p:transition spd="slow" advTm="89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1|3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|9.8|6.6|3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9.4|3.2|4.2|9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3|4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9.2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9|0.5|3.1|0.6|3.6|0.7|5.2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2|1.4|1.4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538</Words>
  <Application>Microsoft Office PowerPoint</Application>
  <PresentationFormat>Bildschirmpräsentation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Cronus</vt:lpstr>
      <vt:lpstr>Generationenvertrag</vt:lpstr>
      <vt:lpstr>Projektverlauf</vt:lpstr>
      <vt:lpstr>Definition</vt:lpstr>
      <vt:lpstr>Ursache</vt:lpstr>
      <vt:lpstr>Umfrageinhalt</vt:lpstr>
      <vt:lpstr>Kenntnisse über den Generationenvertrag</vt:lpstr>
      <vt:lpstr>Kenntnisse über den Generationenvertrag</vt:lpstr>
      <vt:lpstr>Kenntnisse über den Generationenvertrag</vt:lpstr>
      <vt:lpstr>Wie viele Kinder haben Sie?</vt:lpstr>
      <vt:lpstr>Wie viele Kinder haben Sie?</vt:lpstr>
      <vt:lpstr>Wie viele Kinder möchten Sie haben?</vt:lpstr>
      <vt:lpstr>Zufriedenheit mit dem gesetzlichen Rentensystem</vt:lpstr>
      <vt:lpstr>Zufriedenheit der Bevölkerung mit dem Generationenvertrag</vt:lpstr>
      <vt:lpstr>Alternativen und Zusätze zur gesetzlichen Rente</vt:lpstr>
      <vt:lpstr>Lösungsvorschlag</vt:lpstr>
      <vt:lpstr>Lösungsvorschlag</vt:lpstr>
      <vt:lpstr>Lösungsvorschlag</vt:lpstr>
      <vt:lpstr>Lösungsvorschlag</vt:lpstr>
      <vt:lpstr>Fazit</vt:lpstr>
      <vt:lpstr>Film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zwischen drei Generationen</dc:title>
  <dc:creator>Alina Schlien</dc:creator>
  <cp:lastModifiedBy>Alina Schlien</cp:lastModifiedBy>
  <cp:revision>28</cp:revision>
  <dcterms:created xsi:type="dcterms:W3CDTF">2012-07-30T08:29:34Z</dcterms:created>
  <dcterms:modified xsi:type="dcterms:W3CDTF">2012-09-12T19:59:49Z</dcterms:modified>
</cp:coreProperties>
</file>